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70" r:id="rId5"/>
    <p:sldId id="262" r:id="rId6"/>
    <p:sldId id="279" r:id="rId7"/>
    <p:sldId id="280" r:id="rId8"/>
    <p:sldId id="281" r:id="rId9"/>
    <p:sldId id="289" r:id="rId10"/>
    <p:sldId id="290" r:id="rId11"/>
    <p:sldId id="293" r:id="rId12"/>
    <p:sldId id="291" r:id="rId13"/>
    <p:sldId id="292" r:id="rId14"/>
    <p:sldId id="294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1D76DE-00BF-4E6D-8497-ACC8864672CD}">
          <p14:sldIdLst>
            <p14:sldId id="270"/>
            <p14:sldId id="262"/>
            <p14:sldId id="279"/>
          </p14:sldIdLst>
        </p14:section>
        <p14:section name="Instalación Python" id="{EAF5E9B0-622A-4C73-88E6-E49435844754}">
          <p14:sldIdLst>
            <p14:sldId id="280"/>
          </p14:sldIdLst>
        </p14:section>
        <p14:section name="OnSSET-MG" id="{E85FEEB9-BBF4-4F18-9611-B7451B034DF8}">
          <p14:sldIdLst>
            <p14:sldId id="281"/>
            <p14:sldId id="289"/>
            <p14:sldId id="290"/>
            <p14:sldId id="293"/>
            <p14:sldId id="291"/>
            <p14:sldId id="292"/>
          </p14:sldIdLst>
        </p14:section>
        <p14:section name="Ejercicio practico" id="{74D5AA32-E528-4CF0-BD77-557A4C3D7EE2}">
          <p14:sldIdLst>
            <p14:sldId id="29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56E92A-C289-DC8E-A008-EDFC08513C64}" name="Andreas Sahlberg" initials="AS" userId="S::andreas.sahlberg@seforall.org::4df69b42-7771-4bfe-bc21-b20db821ae21" providerId="AD"/>
  <p188:author id="{434FBF8B-793C-B055-F247-2400CE2330BE}" name="Julian  Cantor" initials="JC" userId="S::julian.cantor@seforall.org::5c65ace8-b2e5-4ef9-a66d-79dd584b50bc" providerId="AD"/>
  <p188:author id="{2B6286A1-960F-071F-F43F-4C72DD0A150D}" name="Alexandros  Korkovelos" initials="AK" userId="S::alexandros.korkovelos@seforall.org::b662be44-52dd-44f9-9f60-6392b628667a" providerId="AD"/>
  <p188:author id="{41928EE1-10CC-AB5C-AC49-8B55A7564B10}" name="Julian  Cantor" initials="" userId="S::Julian.Cantor@seforall.org::5c65ace8-b2e5-4ef9-a66d-79dd584b50b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A0808"/>
    <a:srgbClr val="F8AF0B"/>
    <a:srgbClr val="BD8E00"/>
    <a:srgbClr val="FCB712"/>
    <a:srgbClr val="555555"/>
    <a:srgbClr val="76E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0835C-FDF9-9D51-9B48-DB33659EEEE4}" v="156" dt="2024-06-10T12:33:47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7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archetypes!$B$1</c:f>
              <c:strCache>
                <c:ptCount val="1"/>
                <c:pt idx="0">
                  <c:v>Res BundleA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archetypes!$B$2:$B$25</c:f>
              <c:numCache>
                <c:formatCode>General</c:formatCode>
                <c:ptCount val="24"/>
                <c:pt idx="0">
                  <c:v>0.98807434827512453</c:v>
                </c:pt>
                <c:pt idx="1">
                  <c:v>0.83234137011273124</c:v>
                </c:pt>
                <c:pt idx="2">
                  <c:v>0.78034844659889158</c:v>
                </c:pt>
                <c:pt idx="3">
                  <c:v>0.89507188575968821</c:v>
                </c:pt>
                <c:pt idx="4">
                  <c:v>1.2945289703900584</c:v>
                </c:pt>
                <c:pt idx="5">
                  <c:v>1.4273172853555744</c:v>
                </c:pt>
                <c:pt idx="6">
                  <c:v>1.427143895005538</c:v>
                </c:pt>
                <c:pt idx="7">
                  <c:v>2.0365338527314658</c:v>
                </c:pt>
                <c:pt idx="8">
                  <c:v>2.7880210733931925</c:v>
                </c:pt>
                <c:pt idx="9">
                  <c:v>3.1326216179311261</c:v>
                </c:pt>
                <c:pt idx="10">
                  <c:v>3.3980672967128811</c:v>
                </c:pt>
                <c:pt idx="11">
                  <c:v>3.5971466245666615</c:v>
                </c:pt>
                <c:pt idx="12">
                  <c:v>3.7490881765682538</c:v>
                </c:pt>
                <c:pt idx="13">
                  <c:v>3.6196221640001829</c:v>
                </c:pt>
                <c:pt idx="14">
                  <c:v>3.6453790081440607</c:v>
                </c:pt>
                <c:pt idx="15">
                  <c:v>3.7985646363209415</c:v>
                </c:pt>
                <c:pt idx="16">
                  <c:v>4.1409054876284035</c:v>
                </c:pt>
                <c:pt idx="17">
                  <c:v>6.2883173052335817</c:v>
                </c:pt>
                <c:pt idx="18">
                  <c:v>9.0126113426781576</c:v>
                </c:pt>
                <c:pt idx="19">
                  <c:v>8.3431003342847028</c:v>
                </c:pt>
                <c:pt idx="20">
                  <c:v>6.3003163239656672</c:v>
                </c:pt>
                <c:pt idx="21">
                  <c:v>3.9317314966843768</c:v>
                </c:pt>
                <c:pt idx="22">
                  <c:v>2.1935257209427452</c:v>
                </c:pt>
                <c:pt idx="23">
                  <c:v>1.3796203367159983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F-47E4-A092-E1306A792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0028176"/>
        <c:axId val="440026512"/>
      </c:barChart>
      <c:catAx>
        <c:axId val="44002817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0026512"/>
        <c:crosses val="autoZero"/>
        <c:auto val="1"/>
        <c:lblAlgn val="ctr"/>
        <c:lblOffset val="100"/>
        <c:noMultiLvlLbl val="0"/>
      </c:catAx>
      <c:valAx>
        <c:axId val="44002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002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archetypes!$C$1</c:f>
              <c:strCache>
                <c:ptCount val="1"/>
                <c:pt idx="0">
                  <c:v>Res BundleB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archetypes!$C$2:$C$25</c:f>
              <c:numCache>
                <c:formatCode>General</c:formatCode>
                <c:ptCount val="24"/>
                <c:pt idx="0">
                  <c:v>3.1844821548835824</c:v>
                </c:pt>
                <c:pt idx="1">
                  <c:v>2.8730161985587959</c:v>
                </c:pt>
                <c:pt idx="2">
                  <c:v>2.7690303515311165</c:v>
                </c:pt>
                <c:pt idx="3">
                  <c:v>2.99847722985271</c:v>
                </c:pt>
                <c:pt idx="4">
                  <c:v>3.79739139911345</c:v>
                </c:pt>
                <c:pt idx="5">
                  <c:v>4.0629680290444821</c:v>
                </c:pt>
                <c:pt idx="6">
                  <c:v>4.0626212483444091</c:v>
                </c:pt>
                <c:pt idx="7">
                  <c:v>5.2814011637962652</c:v>
                </c:pt>
                <c:pt idx="8">
                  <c:v>6.7843756051197186</c:v>
                </c:pt>
                <c:pt idx="9">
                  <c:v>7.4735766941955868</c:v>
                </c:pt>
                <c:pt idx="10">
                  <c:v>8.0044680517590958</c:v>
                </c:pt>
                <c:pt idx="11">
                  <c:v>8.4026267074666556</c:v>
                </c:pt>
                <c:pt idx="12">
                  <c:v>8.7065098114698412</c:v>
                </c:pt>
                <c:pt idx="13">
                  <c:v>8.4475777863336994</c:v>
                </c:pt>
                <c:pt idx="14">
                  <c:v>8.499091474621455</c:v>
                </c:pt>
                <c:pt idx="15">
                  <c:v>8.8054627309752167</c:v>
                </c:pt>
                <c:pt idx="16">
                  <c:v>9.4901444335901388</c:v>
                </c:pt>
                <c:pt idx="17">
                  <c:v>13.784968068800495</c:v>
                </c:pt>
                <c:pt idx="18">
                  <c:v>19.233556143689643</c:v>
                </c:pt>
                <c:pt idx="19">
                  <c:v>17.894534126902737</c:v>
                </c:pt>
                <c:pt idx="20">
                  <c:v>13.808966106264666</c:v>
                </c:pt>
                <c:pt idx="21">
                  <c:v>9.0717964517020864</c:v>
                </c:pt>
                <c:pt idx="22">
                  <c:v>5.5953849002188241</c:v>
                </c:pt>
                <c:pt idx="23">
                  <c:v>3.9675741317653297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1-446F-9BF3-35F26E0CF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606096"/>
        <c:axId val="369607344"/>
      </c:barChart>
      <c:catAx>
        <c:axId val="36960609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9607344"/>
        <c:crosses val="autoZero"/>
        <c:auto val="1"/>
        <c:lblAlgn val="ctr"/>
        <c:lblOffset val="100"/>
        <c:noMultiLvlLbl val="0"/>
      </c:catAx>
      <c:valAx>
        <c:axId val="36960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696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archetypes!$D$1</c:f>
              <c:strCache>
                <c:ptCount val="1"/>
                <c:pt idx="0">
                  <c:v>Res BundleC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archetypes!$D$2:$D$25</c:f>
              <c:numCache>
                <c:formatCode>General</c:formatCode>
                <c:ptCount val="24"/>
                <c:pt idx="0">
                  <c:v>8.9238733539005448</c:v>
                </c:pt>
                <c:pt idx="1">
                  <c:v>8.0473966382371067</c:v>
                </c:pt>
                <c:pt idx="2">
                  <c:v>7.6143316381409276</c:v>
                </c:pt>
                <c:pt idx="3">
                  <c:v>7.7634381329131807</c:v>
                </c:pt>
                <c:pt idx="4">
                  <c:v>9.5078188007964464</c:v>
                </c:pt>
                <c:pt idx="5">
                  <c:v>12.432108901448597</c:v>
                </c:pt>
                <c:pt idx="6">
                  <c:v>13.483217739248222</c:v>
                </c:pt>
                <c:pt idx="7">
                  <c:v>14.414463245041532</c:v>
                </c:pt>
                <c:pt idx="8">
                  <c:v>15.875679063803268</c:v>
                </c:pt>
                <c:pt idx="9">
                  <c:v>16.284695453920136</c:v>
                </c:pt>
                <c:pt idx="10">
                  <c:v>17.165460166718599</c:v>
                </c:pt>
                <c:pt idx="11">
                  <c:v>17.76335640335714</c:v>
                </c:pt>
                <c:pt idx="12">
                  <c:v>18.492496205397856</c:v>
                </c:pt>
                <c:pt idx="13">
                  <c:v>19.223937456647587</c:v>
                </c:pt>
                <c:pt idx="14">
                  <c:v>19.147369896293938</c:v>
                </c:pt>
                <c:pt idx="15">
                  <c:v>18.379237540866562</c:v>
                </c:pt>
                <c:pt idx="16">
                  <c:v>17.414290941901928</c:v>
                </c:pt>
                <c:pt idx="17">
                  <c:v>23.696805795111729</c:v>
                </c:pt>
                <c:pt idx="18">
                  <c:v>40.549124769838521</c:v>
                </c:pt>
                <c:pt idx="19">
                  <c:v>48.551864386954627</c:v>
                </c:pt>
                <c:pt idx="20">
                  <c:v>44.097579395107232</c:v>
                </c:pt>
                <c:pt idx="21">
                  <c:v>32.059475737334409</c:v>
                </c:pt>
                <c:pt idx="22">
                  <c:v>19.323690791387687</c:v>
                </c:pt>
                <c:pt idx="23">
                  <c:v>11.788288545632138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2-4D4C-A795-55BCB0F89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604144"/>
        <c:axId val="551602896"/>
      </c:barChart>
      <c:catAx>
        <c:axId val="55160414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1602896"/>
        <c:crosses val="autoZero"/>
        <c:auto val="1"/>
        <c:lblAlgn val="ctr"/>
        <c:lblOffset val="100"/>
        <c:noMultiLvlLbl val="0"/>
      </c:catAx>
      <c:valAx>
        <c:axId val="55160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160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archetypes!$E$1</c:f>
              <c:strCache>
                <c:ptCount val="1"/>
                <c:pt idx="0">
                  <c:v>SME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archetypes!$E$2:$E$25</c:f>
              <c:numCache>
                <c:formatCode>General</c:formatCode>
                <c:ptCount val="24"/>
                <c:pt idx="0">
                  <c:v>0.25082309819188608</c:v>
                </c:pt>
                <c:pt idx="1">
                  <c:v>0.25082309819188608</c:v>
                </c:pt>
                <c:pt idx="2">
                  <c:v>0.25082309819188608</c:v>
                </c:pt>
                <c:pt idx="3">
                  <c:v>0.25082309819188608</c:v>
                </c:pt>
                <c:pt idx="4">
                  <c:v>0.25082309819188608</c:v>
                </c:pt>
                <c:pt idx="5">
                  <c:v>0.25082309819188608</c:v>
                </c:pt>
                <c:pt idx="6">
                  <c:v>7.6458801329511905</c:v>
                </c:pt>
                <c:pt idx="7">
                  <c:v>18.300340878855856</c:v>
                </c:pt>
                <c:pt idx="8">
                  <c:v>30.36078871743922</c:v>
                </c:pt>
                <c:pt idx="9">
                  <c:v>42.833186420969305</c:v>
                </c:pt>
                <c:pt idx="10">
                  <c:v>49.940501702646806</c:v>
                </c:pt>
                <c:pt idx="11">
                  <c:v>52.938600822298518</c:v>
                </c:pt>
                <c:pt idx="12">
                  <c:v>49.934525549889763</c:v>
                </c:pt>
                <c:pt idx="13">
                  <c:v>44.3849166720059</c:v>
                </c:pt>
                <c:pt idx="14">
                  <c:v>35.858729848709153</c:v>
                </c:pt>
                <c:pt idx="15">
                  <c:v>27.406534844085726</c:v>
                </c:pt>
                <c:pt idx="16">
                  <c:v>20.769326512376175</c:v>
                </c:pt>
                <c:pt idx="17">
                  <c:v>32.561183261173717</c:v>
                </c:pt>
                <c:pt idx="18">
                  <c:v>62.287818594957635</c:v>
                </c:pt>
                <c:pt idx="19">
                  <c:v>74.500815519860566</c:v>
                </c:pt>
                <c:pt idx="20">
                  <c:v>62.835966300527026</c:v>
                </c:pt>
                <c:pt idx="21">
                  <c:v>36.32711163733714</c:v>
                </c:pt>
                <c:pt idx="22">
                  <c:v>17.17269706480154</c:v>
                </c:pt>
                <c:pt idx="23">
                  <c:v>4.690252420922941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61-4B41-AA55-1492F4A1E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316768"/>
        <c:axId val="436315520"/>
      </c:barChart>
      <c:catAx>
        <c:axId val="436316768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6315520"/>
        <c:crosses val="autoZero"/>
        <c:auto val="1"/>
        <c:lblAlgn val="ctr"/>
        <c:lblOffset val="100"/>
        <c:noMultiLvlLbl val="0"/>
      </c:catAx>
      <c:valAx>
        <c:axId val="43631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631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archetypes!$F$1</c:f>
              <c:strCache>
                <c:ptCount val="1"/>
                <c:pt idx="0">
                  <c:v>PUE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archetypes!$F$2:$F$25</c:f>
              <c:numCache>
                <c:formatCode>General</c:formatCode>
                <c:ptCount val="24"/>
                <c:pt idx="0">
                  <c:v>12.513415566133387</c:v>
                </c:pt>
                <c:pt idx="1">
                  <c:v>12.490886018355081</c:v>
                </c:pt>
                <c:pt idx="2">
                  <c:v>12.476726474038115</c:v>
                </c:pt>
                <c:pt idx="3">
                  <c:v>16.652314463072514</c:v>
                </c:pt>
                <c:pt idx="4">
                  <c:v>21.628112735084798</c:v>
                </c:pt>
                <c:pt idx="5">
                  <c:v>73.122210428204653</c:v>
                </c:pt>
                <c:pt idx="6">
                  <c:v>307.34877420952165</c:v>
                </c:pt>
                <c:pt idx="7">
                  <c:v>619.3246363752113</c:v>
                </c:pt>
                <c:pt idx="8">
                  <c:v>907.59063639787723</c:v>
                </c:pt>
                <c:pt idx="9">
                  <c:v>919.57417618018928</c:v>
                </c:pt>
                <c:pt idx="10">
                  <c:v>1038.1776271046292</c:v>
                </c:pt>
                <c:pt idx="11">
                  <c:v>1124.6126543523601</c:v>
                </c:pt>
                <c:pt idx="12">
                  <c:v>1022.6089635942421</c:v>
                </c:pt>
                <c:pt idx="13">
                  <c:v>896.7845886462261</c:v>
                </c:pt>
                <c:pt idx="14">
                  <c:v>959.4059058046065</c:v>
                </c:pt>
                <c:pt idx="15">
                  <c:v>857.28203233331999</c:v>
                </c:pt>
                <c:pt idx="16">
                  <c:v>729.29175919531599</c:v>
                </c:pt>
                <c:pt idx="17">
                  <c:v>482.46350764606569</c:v>
                </c:pt>
                <c:pt idx="18">
                  <c:v>108.31518776811654</c:v>
                </c:pt>
                <c:pt idx="19">
                  <c:v>50.784510888305959</c:v>
                </c:pt>
                <c:pt idx="20">
                  <c:v>60.395464833691285</c:v>
                </c:pt>
                <c:pt idx="21">
                  <c:v>26.100590996094692</c:v>
                </c:pt>
                <c:pt idx="22">
                  <c:v>13.545897839072467</c:v>
                </c:pt>
                <c:pt idx="23">
                  <c:v>12.509420150265175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1-4872-B6C3-1670056A0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223136"/>
        <c:axId val="437218560"/>
      </c:barChart>
      <c:catAx>
        <c:axId val="4372231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18560"/>
        <c:crosses val="autoZero"/>
        <c:auto val="1"/>
        <c:lblAlgn val="ctr"/>
        <c:lblOffset val="100"/>
        <c:noMultiLvlLbl val="0"/>
      </c:catAx>
      <c:valAx>
        <c:axId val="43721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2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archetypes!$R$1</c:f>
              <c:strCache>
                <c:ptCount val="1"/>
                <c:pt idx="0">
                  <c:v>Mixed Bundle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archetypes!$R$2:$R$25</c:f>
              <c:numCache>
                <c:formatCode>0.00</c:formatCode>
                <c:ptCount val="24"/>
                <c:pt idx="0">
                  <c:v>0.27238465844240956</c:v>
                </c:pt>
                <c:pt idx="1">
                  <c:v>0.2508523122861811</c:v>
                </c:pt>
                <c:pt idx="2">
                  <c:v>0.24264059351524975</c:v>
                </c:pt>
                <c:pt idx="3">
                  <c:v>0.27998076395062005</c:v>
                </c:pt>
                <c:pt idx="4">
                  <c:v>0.36119301255165281</c:v>
                </c:pt>
                <c:pt idx="5">
                  <c:v>0.70364088428155769</c:v>
                </c:pt>
                <c:pt idx="6">
                  <c:v>2.1681064358230682</c:v>
                </c:pt>
                <c:pt idx="7">
                  <c:v>4.1807817684362325</c:v>
                </c:pt>
                <c:pt idx="8">
                  <c:v>6.0786751617984933</c:v>
                </c:pt>
                <c:pt idx="9">
                  <c:v>6.2745171525126127</c:v>
                </c:pt>
                <c:pt idx="10">
                  <c:v>7.0680680945411947</c:v>
                </c:pt>
                <c:pt idx="11">
                  <c:v>7.6313599996512833</c:v>
                </c:pt>
                <c:pt idx="12">
                  <c:v>7.0183035789061554</c:v>
                </c:pt>
                <c:pt idx="13">
                  <c:v>6.2169424865999492</c:v>
                </c:pt>
                <c:pt idx="14">
                  <c:v>6.5349752795907792</c:v>
                </c:pt>
                <c:pt idx="15">
                  <c:v>5.8727019388040391</c:v>
                </c:pt>
                <c:pt idx="16">
                  <c:v>5.0850946188894257</c:v>
                </c:pt>
                <c:pt idx="17">
                  <c:v>3.9410920689332833</c:v>
                </c:pt>
                <c:pt idx="18">
                  <c:v>2.2892356454947316</c:v>
                </c:pt>
                <c:pt idx="19">
                  <c:v>2.019949661187443</c:v>
                </c:pt>
                <c:pt idx="20">
                  <c:v>1.764588612370223</c:v>
                </c:pt>
                <c:pt idx="21">
                  <c:v>1.0568693480243379</c:v>
                </c:pt>
                <c:pt idx="22">
                  <c:v>0.58796562643014838</c:v>
                </c:pt>
                <c:pt idx="23">
                  <c:v>0.36185910441564445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0-4ADE-92DF-F295081B9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9526303"/>
        <c:axId val="1129529631"/>
      </c:barChart>
      <c:catAx>
        <c:axId val="112952630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29529631"/>
        <c:crosses val="autoZero"/>
        <c:auto val="1"/>
        <c:lblAlgn val="ctr"/>
        <c:lblOffset val="100"/>
        <c:noMultiLvlLbl val="0"/>
      </c:catAx>
      <c:valAx>
        <c:axId val="1129529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29526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F693-5E25-4F81-9CF9-8FB07EFBABD2}" type="datetimeFigureOut">
              <a:t>10.06.2024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FCD69-FD1A-49E1-A6DC-80ACEA9CD841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C786-83CD-5347-B49F-B6BBFE8AE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025" y="2130986"/>
            <a:ext cx="4096871" cy="12980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724D1-D6DA-5744-87C6-DBD049F8C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23" y="3904224"/>
            <a:ext cx="4572000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AC139-1776-DC49-B765-429D750B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B9735-DA61-7944-B9BD-0E8DCFDFC27D}" type="datetime1">
              <a:rPr lang="de-DE" smtClean="0"/>
              <a:t>10.06.2024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5484F-EC40-3E4B-BE82-DA8146DD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037D-16FD-4243-8BF3-64A8B5C8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‹Nr.›</a:t>
            </a:fld>
            <a:endParaRPr lang="en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4193D3-EAC7-EA4A-8932-EEB2ACF381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024" y="4788975"/>
            <a:ext cx="1528763" cy="20394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Author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16D4E4CE-C90B-C348-80AC-B0BD811CF6E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024" y="5094275"/>
            <a:ext cx="2052491" cy="203940"/>
          </a:xfrm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Version and Date</a:t>
            </a:r>
          </a:p>
        </p:txBody>
      </p:sp>
    </p:spTree>
    <p:extLst>
      <p:ext uri="{BB962C8B-B14F-4D97-AF65-F5344CB8AC3E}">
        <p14:creationId xmlns:p14="http://schemas.microsoft.com/office/powerpoint/2010/main" val="626391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EEA1-ABFE-E746-94DA-60BD23AD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93" y="1308325"/>
            <a:ext cx="5157787" cy="82391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6BFBC-F68A-9F49-9F01-8273F5268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493" y="2406938"/>
            <a:ext cx="5157787" cy="34098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6950D-3C11-3940-954E-9210F8201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3905" y="1308325"/>
            <a:ext cx="5183188" cy="82391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37737-E77F-C444-94FC-9648E0B0C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3905" y="2406938"/>
            <a:ext cx="5183188" cy="34098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6DA25-FAA3-FB43-AF50-F9766906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D6571-C796-FA42-83F0-6BC5CBA5513E}" type="datetime1">
              <a:rPr lang="de-DE" smtClean="0"/>
              <a:t>10.06.2024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FFE98-10BD-F541-BCAE-954510D4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78F51-4C3D-364B-9950-182D2D36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‹Nr.›</a:t>
            </a:fld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01E4A2-225F-9C41-8BCB-8A00B5E88430}"/>
              </a:ext>
            </a:extLst>
          </p:cNvPr>
          <p:cNvSpPr/>
          <p:nvPr userDrawn="1"/>
        </p:nvSpPr>
        <p:spPr>
          <a:xfrm>
            <a:off x="-6327" y="0"/>
            <a:ext cx="12204035" cy="76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5B1D0423-C3B9-7048-A643-305DC16099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492" y="64169"/>
            <a:ext cx="5936819" cy="266939"/>
          </a:xfrm>
          <a:ln w="12700">
            <a:miter lim="400000"/>
          </a:ln>
        </p:spPr>
        <p:txBody>
          <a:bodyPr lIns="50800" tIns="50800" rIns="50800" bIns="50800" anchor="ctr"/>
          <a:lstStyle>
            <a:lvl1pPr marL="0" indent="0">
              <a:buNone/>
              <a:defRPr lang="en-GB" sz="1200" b="1" dirty="0" smtClean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228594" indent="0">
              <a:buNone/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 marL="1543012" indent="0">
              <a:buFont typeface="Arial" panose="020B0604020202020204" pitchFamily="34" charset="0"/>
              <a:buNone/>
              <a:defRPr lang="en-DE" dirty="0"/>
            </a:lvl5pPr>
          </a:lstStyle>
          <a:p>
            <a:pPr marL="0" lvl="0" defTabSz="825479">
              <a:lnSpc>
                <a:spcPct val="100000"/>
              </a:lnSpc>
              <a:spcBef>
                <a:spcPts val="0"/>
              </a:spcBef>
            </a:pPr>
            <a:r>
              <a:rPr lang="en-GB"/>
              <a:t>1.1 Click to edit Section text styles</a:t>
            </a:r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C5C945-FDEF-FC47-93B5-B7DE8043B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4199" y="155801"/>
            <a:ext cx="498892" cy="50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AC37A-B2B1-CE46-A592-57A95CC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31" y="266939"/>
            <a:ext cx="9977775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DE" sz="20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284C88-D4BB-404C-90D0-71D665819E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1876" y="332090"/>
            <a:ext cx="782248" cy="911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1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E97B-D44C-0B47-93C1-F8937DA02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8737"/>
            <a:ext cx="5181600" cy="52651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6C093-3822-884B-97DF-9FC092344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8737"/>
            <a:ext cx="5181600" cy="52651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062CE-2E83-9042-BE3A-218C3A42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44B2-EAFE-B54D-8627-EF849A381C81}" type="datetime1">
              <a:rPr lang="de-DE" smtClean="0"/>
              <a:t>10.06.2024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DBA66-DA52-164C-BDE7-3167B141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C3EA6-CDC6-3644-AF2D-EF45D1C4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‹Nr.›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4936-E742-5B41-A064-3EC8E8C80FEE}"/>
              </a:ext>
            </a:extLst>
          </p:cNvPr>
          <p:cNvSpPr/>
          <p:nvPr userDrawn="1"/>
        </p:nvSpPr>
        <p:spPr>
          <a:xfrm>
            <a:off x="-18439" y="0"/>
            <a:ext cx="12204035" cy="76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1A08CBD6-2639-174A-A729-0A8498C6C00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492" y="64169"/>
            <a:ext cx="5936819" cy="266939"/>
          </a:xfrm>
          <a:ln w="12700">
            <a:miter lim="400000"/>
          </a:ln>
        </p:spPr>
        <p:txBody>
          <a:bodyPr lIns="50800" tIns="50800" rIns="50800" bIns="50800" anchor="ctr"/>
          <a:lstStyle>
            <a:lvl1pPr marL="0" indent="0">
              <a:buNone/>
              <a:defRPr lang="en-GB" sz="1200" b="1" dirty="0" smtClean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228594" indent="0">
              <a:buNone/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 marL="1543012" indent="0">
              <a:buFont typeface="Arial" panose="020B0604020202020204" pitchFamily="34" charset="0"/>
              <a:buNone/>
              <a:defRPr lang="en-DE" dirty="0"/>
            </a:lvl5pPr>
          </a:lstStyle>
          <a:p>
            <a:pPr marL="0" lvl="0" defTabSz="825479">
              <a:lnSpc>
                <a:spcPct val="100000"/>
              </a:lnSpc>
              <a:spcBef>
                <a:spcPts val="0"/>
              </a:spcBef>
            </a:pPr>
            <a:r>
              <a:rPr lang="en-GB"/>
              <a:t>1.1 Click to edit Section text styles</a:t>
            </a:r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1EB54B-6DE5-FC47-82D2-B44CC47ACF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4199" y="155801"/>
            <a:ext cx="498892" cy="50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5E9C8-7414-494C-8220-B67CDD37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266939"/>
            <a:ext cx="10493243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DE" sz="20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9590F9-A00D-DF4B-80A6-49CCDC6F8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1876" y="332090"/>
            <a:ext cx="782248" cy="911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61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ersoal.citius.usc.es/eva.cernadas/informaticaparacientificos/material/libros/Python%20para%20todos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medium.com/@the_lord_of_the_R/the-popularity-of-data-science-languages-python-and-r-june-2023-update-68108f2ac2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i0GbBa6EeJDt8Y3N3TAGKojg6JFqkFW?usp=drive_link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nc-nd/2.0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B015E0A-4AAB-EB4A-8ED0-1E8FF03E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344" y="5453743"/>
            <a:ext cx="1010893" cy="1010893"/>
          </a:xfrm>
          <a:prstGeom prst="rect">
            <a:avLst/>
          </a:prstGeom>
        </p:spPr>
      </p:pic>
      <p:pic>
        <p:nvPicPr>
          <p:cNvPr id="34" name="Picture 33" descr="A picture containing outdoor, object, cell, sitting&#10;&#10;Description automatically generated">
            <a:extLst>
              <a:ext uri="{FF2B5EF4-FFF2-40B4-BE49-F238E27FC236}">
                <a16:creationId xmlns:a16="http://schemas.microsoft.com/office/drawing/2014/main" id="{8879EA11-DBA0-9A40-B0CD-FC595351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7" y="0"/>
            <a:ext cx="9975273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286DBF-3EA0-6B42-8B5E-228CA616A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6401">
            <a:off x="-1095043" y="-2598102"/>
            <a:ext cx="6730529" cy="97802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A8748B-A41D-794C-ACE8-7DBACAB8D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20154484">
            <a:off x="2520733" y="-3721110"/>
            <a:ext cx="4049305" cy="58840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A400015-B023-114D-B0E2-FEE1A5524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393" y="3207699"/>
            <a:ext cx="5107773" cy="1638240"/>
          </a:xfrm>
        </p:spPr>
        <p:txBody>
          <a:bodyPr>
            <a:normAutofit fontScale="90000"/>
          </a:bodyPr>
          <a:lstStyle/>
          <a:p>
            <a:r>
              <a:rPr lang="es-ES" b="0" dirty="0" err="1"/>
              <a:t>OnSSET</a:t>
            </a:r>
            <a:r>
              <a:rPr lang="es-ES" b="0" dirty="0"/>
              <a:t>-MG: herramienta SIG de acceso abierto para el dimensionamiento de minirredes</a:t>
            </a:r>
            <a:endParaRPr lang="en-US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8F8AD2-DF58-2244-8897-D1F052E27C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1010" y="5132613"/>
            <a:ext cx="2052491" cy="2039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DE" dirty="0"/>
              <a:t>Ju</a:t>
            </a:r>
            <a:r>
              <a:rPr lang="en-GB" dirty="0" err="1"/>
              <a:t>ni</a:t>
            </a:r>
            <a:r>
              <a:rPr lang="en-DE" dirty="0"/>
              <a:t>o</a:t>
            </a:r>
            <a:r>
              <a:rPr lang="en-GB" dirty="0"/>
              <a:t> </a:t>
            </a:r>
            <a:r>
              <a:rPr lang="en-DE" dirty="0"/>
              <a:t>2024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FC1DE2-304E-9E40-81A1-1D0BD316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54484">
            <a:off x="716365" y="-5249452"/>
            <a:ext cx="4049305" cy="5884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6491FA-1B80-7C46-B778-D6B18A818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86" y="653973"/>
            <a:ext cx="772534" cy="7725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D8473F-87F8-49D3-9838-B6765112E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6" y="1718282"/>
            <a:ext cx="2935192" cy="9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07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Resultados finales para la comunidad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473C71D-21E4-496F-BF8F-5D7292BA8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44896"/>
              </p:ext>
            </p:extLst>
          </p:nvPr>
        </p:nvGraphicFramePr>
        <p:xfrm>
          <a:off x="8269596" y="943439"/>
          <a:ext cx="2752366" cy="565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77440" imgH="5874996" progId="Excel.Sheet.12">
                  <p:embed/>
                </p:oleObj>
              </mc:Choice>
              <mc:Fallback>
                <p:oleObj name="Worksheet" r:id="rId3" imgW="2377440" imgH="5874996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473C71D-21E4-496F-BF8F-5D7292BA82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69596" y="943439"/>
                        <a:ext cx="2752366" cy="565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DFD1172-6DF0-40B3-8E0F-07947CD4C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7" y="1183870"/>
            <a:ext cx="6132277" cy="5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845" y="266939"/>
            <a:ext cx="9379974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>
                <a:latin typeface="Arial"/>
                <a:cs typeface="Arial"/>
              </a:rPr>
              <a:t>Ejercicio</a:t>
            </a:r>
            <a:r>
              <a:rPr lang="es-GT" sz="2400" dirty="0">
                <a:latin typeface="Arial"/>
                <a:cs typeface="Arial"/>
              </a:rPr>
              <a:t> practico</a:t>
            </a:r>
            <a:endParaRPr lang="en-US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BFA170D-E287-46F4-C3B4-CAB7754D81E7}"/>
              </a:ext>
            </a:extLst>
          </p:cNvPr>
          <p:cNvSpPr txBox="1"/>
          <p:nvPr/>
        </p:nvSpPr>
        <p:spPr>
          <a:xfrm>
            <a:off x="382147" y="1124839"/>
            <a:ext cx="10940997" cy="49877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s-ES" sz="2000" b="1" u="sng" dirty="0"/>
              <a:t>Parte A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Descargue el código de Google Drive y ejecute el mismo ejemplo para la comunidad "Aldea </a:t>
            </a:r>
            <a:r>
              <a:rPr lang="es-ES" sz="2000" dirty="0" err="1"/>
              <a:t>Manaja</a:t>
            </a:r>
            <a:r>
              <a:rPr lang="es-ES" sz="2000" dirty="0"/>
              <a:t>"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Una vez ejecutado el código y obtenga los resultados, importe los archivos .</a:t>
            </a:r>
            <a:r>
              <a:rPr lang="es-ES" sz="2000" dirty="0" err="1"/>
              <a:t>gpkg</a:t>
            </a:r>
            <a:r>
              <a:rPr lang="es-ES" sz="2000" dirty="0"/>
              <a:t>  a QQGIS para replicar el mapa como se indica en la diapositiva 10</a:t>
            </a:r>
          </a:p>
          <a:p>
            <a:pPr>
              <a:lnSpc>
                <a:spcPct val="114000"/>
              </a:lnSpc>
            </a:pPr>
            <a:endParaRPr lang="es-ES" sz="2000" b="1" dirty="0"/>
          </a:p>
          <a:p>
            <a:pPr>
              <a:lnSpc>
                <a:spcPct val="114000"/>
              </a:lnSpc>
            </a:pPr>
            <a:r>
              <a:rPr lang="es-ES" sz="2000" b="1" dirty="0"/>
              <a:t>Nota: Primero necesita completar la instalación del software y del entorno Python para poder ejecutarlo.</a:t>
            </a:r>
          </a:p>
          <a:p>
            <a:pPr>
              <a:lnSpc>
                <a:spcPct val="114000"/>
              </a:lnSpc>
            </a:pPr>
            <a:endParaRPr lang="es-ES" sz="2000" b="1" dirty="0"/>
          </a:p>
          <a:p>
            <a:pPr>
              <a:lnSpc>
                <a:spcPct val="114000"/>
              </a:lnSpc>
            </a:pPr>
            <a:r>
              <a:rPr lang="es-ES" sz="2000" b="1" u="sng" dirty="0"/>
              <a:t>Parte B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Prepare los archivos de entrada que necesita para otra comunidad (forma alfa, edificios, curva de carga)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Ejecutar el análisis para la nueva comunidad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Visualizar los resultados en QGIS | Discutir los hallazgos</a:t>
            </a:r>
            <a:endParaRPr lang="es-GT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4B4BA9-F112-4C38-BCA1-00C68B24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F0E572-2268-6330-0926-5150AB10AD6E}"/>
              </a:ext>
            </a:extLst>
          </p:cNvPr>
          <p:cNvSpPr/>
          <p:nvPr/>
        </p:nvSpPr>
        <p:spPr>
          <a:xfrm>
            <a:off x="1205458" y="940006"/>
            <a:ext cx="9056557" cy="413478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266939"/>
            <a:ext cx="9344025" cy="475200"/>
          </a:xfrm>
        </p:spPr>
        <p:txBody>
          <a:bodyPr anchor="ctr"/>
          <a:lstStyle/>
          <a:p>
            <a:pPr algn="ctr"/>
            <a:r>
              <a:rPr lang="es-GT" sz="2400" dirty="0"/>
              <a:t>Siguientes pasos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C449-6EBD-6DF0-4212-56353CCC966B}"/>
              </a:ext>
            </a:extLst>
          </p:cNvPr>
          <p:cNvSpPr txBox="1"/>
          <p:nvPr/>
        </p:nvSpPr>
        <p:spPr>
          <a:xfrm>
            <a:off x="8448674" y="5371851"/>
            <a:ext cx="3248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No dude en hacer cualquier pregunta</a:t>
            </a:r>
            <a:endParaRPr lang="en-US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2486-7F67-4440-8466-FFDC9ECB6E1E}"/>
              </a:ext>
            </a:extLst>
          </p:cNvPr>
          <p:cNvSpPr txBox="1"/>
          <p:nvPr/>
        </p:nvSpPr>
        <p:spPr>
          <a:xfrm>
            <a:off x="2573919" y="3962681"/>
            <a:ext cx="81080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Discuta cómo estos resultados pueden ayudarle a planificar el logro del acceso universal en Guatemala!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FAB45-C40B-6837-D425-01656BFCAC3B}"/>
              </a:ext>
            </a:extLst>
          </p:cNvPr>
          <p:cNvSpPr txBox="1"/>
          <p:nvPr/>
        </p:nvSpPr>
        <p:spPr>
          <a:xfrm>
            <a:off x="2573919" y="2774906"/>
            <a:ext cx="7942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Arial"/>
                <a:cs typeface="Segoe UI"/>
              </a:rPr>
              <a:t>Ejecute el modelo para varias comunidades y discuta los resultados con colegas y tutores</a:t>
            </a:r>
            <a:endParaRPr lang="en-US" dirty="0">
              <a:solidFill>
                <a:srgbClr val="FFFFFF"/>
              </a:solidFill>
              <a:latin typeface="Arial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9673F-0139-1D45-B137-68958FF79CAA}"/>
              </a:ext>
            </a:extLst>
          </p:cNvPr>
          <p:cNvSpPr txBox="1"/>
          <p:nvPr/>
        </p:nvSpPr>
        <p:spPr>
          <a:xfrm>
            <a:off x="2573919" y="1560231"/>
            <a:ext cx="8412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​Practique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ejecutando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 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el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código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OnSSET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-MG</a:t>
            </a:r>
          </a:p>
        </p:txBody>
      </p:sp>
      <p:pic>
        <p:nvPicPr>
          <p:cNvPr id="11" name="Graphic 10" descr="Fragen mit einfarbiger Füllung">
            <a:extLst>
              <a:ext uri="{FF2B5EF4-FFF2-40B4-BE49-F238E27FC236}">
                <a16:creationId xmlns:a16="http://schemas.microsoft.com/office/drawing/2014/main" id="{4F1F5E22-0698-42CE-C5DC-C27255E6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11" y="5282784"/>
            <a:ext cx="914400" cy="914400"/>
          </a:xfrm>
          <a:prstGeom prst="rect">
            <a:avLst/>
          </a:prstGeom>
        </p:spPr>
      </p:pic>
      <p:pic>
        <p:nvPicPr>
          <p:cNvPr id="12" name="Graphic 11" descr="Programmierer mit einfarbiger Füllung">
            <a:extLst>
              <a:ext uri="{FF2B5EF4-FFF2-40B4-BE49-F238E27FC236}">
                <a16:creationId xmlns:a16="http://schemas.microsoft.com/office/drawing/2014/main" id="{D0C5364A-71E9-FB15-840F-796FE9297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275" y="1166153"/>
            <a:ext cx="914400" cy="914400"/>
          </a:xfrm>
          <a:prstGeom prst="rect">
            <a:avLst/>
          </a:prstGeom>
        </p:spPr>
      </p:pic>
      <p:pic>
        <p:nvPicPr>
          <p:cNvPr id="13" name="Graphic 12" descr="Gruppe von Personen mit einfarbiger Füllung">
            <a:extLst>
              <a:ext uri="{FF2B5EF4-FFF2-40B4-BE49-F238E27FC236}">
                <a16:creationId xmlns:a16="http://schemas.microsoft.com/office/drawing/2014/main" id="{1B6B7643-E51D-6799-670B-75C55DCC2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785" y="2550199"/>
            <a:ext cx="914400" cy="914400"/>
          </a:xfrm>
          <a:prstGeom prst="rect">
            <a:avLst/>
          </a:prstGeom>
        </p:spPr>
      </p:pic>
      <p:pic>
        <p:nvPicPr>
          <p:cNvPr id="14" name="Graphic 13" descr="Bank mit einfarbiger Füllung">
            <a:extLst>
              <a:ext uri="{FF2B5EF4-FFF2-40B4-BE49-F238E27FC236}">
                <a16:creationId xmlns:a16="http://schemas.microsoft.com/office/drawing/2014/main" id="{954272CB-39E3-E99C-6C9A-7A7AFE0AE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7703" y="3874954"/>
            <a:ext cx="789482" cy="7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D42A4F-7A11-4ABC-AF00-B81B58114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4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C28BA5-1CE9-434B-A330-D76D347B1DDD}"/>
              </a:ext>
            </a:extLst>
          </p:cNvPr>
          <p:cNvSpPr/>
          <p:nvPr/>
        </p:nvSpPr>
        <p:spPr>
          <a:xfrm>
            <a:off x="612638" y="1714605"/>
            <a:ext cx="7376452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GT" sz="24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¿Por qué Python? 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Instalación y configuración del entorno  Python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Introducción a </a:t>
            </a:r>
            <a:r>
              <a:rPr lang="es-GT" sz="2400" dirty="0" err="1">
                <a:ea typeface="+mn-lt"/>
                <a:cs typeface="+mn-lt"/>
              </a:rPr>
              <a:t>OnSSET</a:t>
            </a:r>
            <a:r>
              <a:rPr lang="es-GT" sz="2400" dirty="0">
                <a:ea typeface="+mn-lt"/>
                <a:cs typeface="+mn-lt"/>
              </a:rPr>
              <a:t>-MG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Ejercicio practico</a:t>
            </a:r>
          </a:p>
          <a:p>
            <a:pPr marL="342900" indent="-342900">
              <a:buAutoNum type="arabicPeriod"/>
            </a:pPr>
            <a:r>
              <a:rPr lang="es-GT" sz="2400" dirty="0"/>
              <a:t>Siguientes pasos</a:t>
            </a:r>
          </a:p>
          <a:p>
            <a:pPr marL="342900" indent="-342900">
              <a:buFontTx/>
              <a:buAutoNum type="arabicPeriod"/>
            </a:pPr>
            <a:endParaRPr lang="es-GT" sz="2400" dirty="0">
              <a:latin typeface="Arial"/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s-GT" sz="2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54E7A-8BEC-423D-9E02-4BDDCAB7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69460E9-29CC-4180-A6BD-9A3FD231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1" y="266939"/>
            <a:ext cx="9353550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Contenido 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9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¿Por qué Python?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33B21-F61D-216A-7AB8-D0DCE4E64E8D}"/>
              </a:ext>
            </a:extLst>
          </p:cNvPr>
          <p:cNvSpPr txBox="1"/>
          <p:nvPr/>
        </p:nvSpPr>
        <p:spPr>
          <a:xfrm>
            <a:off x="584730" y="1226722"/>
            <a:ext cx="581201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GT" sz="2000" b="1" dirty="0">
                <a:latin typeface="Arial"/>
                <a:cs typeface="Arial"/>
              </a:rPr>
              <a:t>Versátil: </a:t>
            </a:r>
            <a:r>
              <a:rPr lang="es-GT" sz="2000" dirty="0">
                <a:latin typeface="Arial"/>
                <a:cs typeface="Arial"/>
              </a:rPr>
              <a:t>Es usado en diferentes campos y aplicaciones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s-GT" sz="2000" dirty="0">
                <a:latin typeface="Arial"/>
                <a:cs typeface="Arial"/>
              </a:rPr>
              <a:t> Web </a:t>
            </a:r>
            <a:r>
              <a:rPr lang="es-GT" sz="2000" err="1">
                <a:latin typeface="Arial"/>
                <a:cs typeface="Arial"/>
              </a:rPr>
              <a:t>development</a:t>
            </a:r>
            <a:r>
              <a:rPr lang="es-GT" sz="2000" dirty="0">
                <a:latin typeface="Arial"/>
                <a:cs typeface="Arial"/>
              </a:rPr>
              <a:t>, </a:t>
            </a:r>
            <a:r>
              <a:rPr lang="es-GT" sz="2000" err="1">
                <a:latin typeface="Arial"/>
                <a:cs typeface="Arial"/>
              </a:rPr>
              <a:t>Analisis</a:t>
            </a:r>
            <a:r>
              <a:rPr lang="es-GT" sz="2000" dirty="0">
                <a:latin typeface="Arial"/>
                <a:cs typeface="Arial"/>
              </a:rPr>
              <a:t> de datos, Machine </a:t>
            </a:r>
            <a:r>
              <a:rPr lang="es-GT" sz="2000" err="1">
                <a:latin typeface="Arial"/>
                <a:cs typeface="Arial"/>
              </a:rPr>
              <a:t>learning</a:t>
            </a:r>
            <a:r>
              <a:rPr lang="es-GT" sz="2000" dirty="0">
                <a:latin typeface="Arial"/>
                <a:cs typeface="Arial"/>
              </a:rPr>
              <a:t>...</a:t>
            </a:r>
            <a:endParaRPr lang="es-GT"/>
          </a:p>
          <a:p>
            <a:pPr marL="285750" indent="-285750">
              <a:buFont typeface="Arial,Sans-Serif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s-GT" sz="2000" b="1" dirty="0">
                <a:latin typeface="Arial"/>
                <a:cs typeface="Arial"/>
              </a:rPr>
              <a:t>Librerías: </a:t>
            </a:r>
            <a:r>
              <a:rPr lang="es-GT" sz="2000" dirty="0">
                <a:latin typeface="Arial"/>
                <a:cs typeface="Arial"/>
              </a:rPr>
              <a:t>La cantidad de diferentes herramientas y desarrollos es una importante ventaja</a:t>
            </a:r>
          </a:p>
          <a:p>
            <a:pPr marL="285750" indent="-285750">
              <a:buFont typeface="Arial,Sans-Serif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GT" sz="2000" b="1" dirty="0">
                <a:latin typeface="Arial"/>
                <a:cs typeface="Arial"/>
              </a:rPr>
              <a:t>Popularidad: </a:t>
            </a:r>
            <a:r>
              <a:rPr lang="es-GT" sz="2000" dirty="0">
                <a:latin typeface="Arial"/>
                <a:cs typeface="Arial"/>
              </a:rPr>
              <a:t>En 2002, Python se utilizó en el desarrollo de páginas web y análisis de datos</a:t>
            </a:r>
          </a:p>
          <a:p>
            <a:pPr marL="285750" indent="-285750">
              <a:buFont typeface="Arial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GT" sz="2000" b="1" dirty="0">
                <a:latin typeface="Arial"/>
                <a:cs typeface="Arial"/>
              </a:rPr>
              <a:t>Aprendizaje:</a:t>
            </a:r>
            <a:r>
              <a:rPr lang="es-GT" sz="2000" dirty="0">
                <a:latin typeface="Arial"/>
                <a:cs typeface="Arial"/>
              </a:rPr>
              <a:t> Es un lenguaje de programación con simple sintaxis y fácil de leer</a:t>
            </a:r>
          </a:p>
          <a:p>
            <a:endParaRPr lang="es-GT" sz="2000" dirty="0">
              <a:latin typeface="Arial"/>
              <a:cs typeface="Arial"/>
            </a:endParaRPr>
          </a:p>
          <a:p>
            <a:pPr algn="r"/>
            <a:r>
              <a:rPr lang="es-GT" sz="1000" dirty="0">
                <a:latin typeface="Arial"/>
                <a:cs typeface="Arial"/>
              </a:rPr>
              <a:t>Fuente: (González. </a:t>
            </a:r>
            <a:r>
              <a:rPr lang="es-GT" sz="1000" dirty="0" err="1">
                <a:latin typeface="Arial"/>
                <a:cs typeface="Arial"/>
              </a:rPr>
              <a:t>Raul</a:t>
            </a:r>
            <a:r>
              <a:rPr lang="es-GT" sz="1000" dirty="0">
                <a:latin typeface="Arial"/>
                <a:cs typeface="Arial"/>
              </a:rPr>
              <a:t>, </a:t>
            </a:r>
            <a:r>
              <a:rPr lang="es-GT" sz="1000" dirty="0" err="1">
                <a:latin typeface="Arial"/>
                <a:cs typeface="Arial"/>
              </a:rPr>
              <a:t>n.d</a:t>
            </a:r>
            <a:r>
              <a:rPr lang="es-GT" sz="1000" dirty="0">
                <a:latin typeface="Arial"/>
                <a:cs typeface="Arial"/>
              </a:rPr>
              <a:t>; </a:t>
            </a:r>
            <a:r>
              <a:rPr lang="es-GT" sz="1000" dirty="0">
                <a:latin typeface="Arial"/>
                <a:cs typeface="Arial"/>
                <a:hlinkClick r:id="rId2"/>
              </a:rPr>
              <a:t>Python para todos</a:t>
            </a:r>
            <a:r>
              <a:rPr lang="es-GT" sz="1000" dirty="0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GT" sz="2000" dirty="0">
              <a:latin typeface="Arial"/>
              <a:cs typeface="Arial"/>
            </a:endParaRPr>
          </a:p>
          <a:p>
            <a:endParaRPr lang="es-GT" sz="2000" dirty="0">
              <a:latin typeface="Arial"/>
              <a:cs typeface="Arial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9CFEA7-58E7-74F7-29EB-4972786C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57" y="1710967"/>
            <a:ext cx="5594340" cy="3965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B1A97-5ECB-6D74-4076-00A66DB68347}"/>
              </a:ext>
            </a:extLst>
          </p:cNvPr>
          <p:cNvSpPr txBox="1"/>
          <p:nvPr/>
        </p:nvSpPr>
        <p:spPr>
          <a:xfrm>
            <a:off x="8598794" y="567958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GT" sz="1000" dirty="0">
                <a:latin typeface="Arial"/>
              </a:rPr>
              <a:t>Fuente: (medium.com, 2023; </a:t>
            </a:r>
            <a:r>
              <a:rPr lang="es-GT" sz="1000" dirty="0">
                <a:ea typeface="+mn-lt"/>
                <a:cs typeface="+mn-lt"/>
                <a:hlinkClick r:id="rId4"/>
              </a:rPr>
              <a:t>The Popularity of Data Science Languages: Python and R (June 2023 Update</a:t>
            </a:r>
            <a:r>
              <a:rPr lang="es-GT" sz="1000" dirty="0">
                <a:ea typeface="+mn-lt"/>
                <a:cs typeface="+mn-lt"/>
              </a:rPr>
              <a:t>)</a:t>
            </a:r>
            <a:r>
              <a:rPr lang="es-GT" sz="1000" dirty="0">
                <a:latin typeface="Arial"/>
              </a:rPr>
              <a:t>)</a:t>
            </a:r>
            <a:r>
              <a:rPr lang="en-US" sz="1000" dirty="0">
                <a:latin typeface="Arial"/>
                <a:cs typeface="Arial"/>
              </a:rPr>
              <a:t>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3FD98-32ED-4E0F-BB74-60675E9D8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Instalación y configuración del entorno  Python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A4E27-5C21-2E53-F970-EF3E91EFEF69}"/>
              </a:ext>
            </a:extLst>
          </p:cNvPr>
          <p:cNvSpPr txBox="1"/>
          <p:nvPr/>
        </p:nvSpPr>
        <p:spPr>
          <a:xfrm>
            <a:off x="463639" y="1193445"/>
            <a:ext cx="11128286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 </a:t>
            </a:r>
            <a:r>
              <a:rPr lang="en-US" b="1" dirty="0" err="1"/>
              <a:t>Instalar</a:t>
            </a:r>
            <a:r>
              <a:rPr lang="en-US" b="1" dirty="0"/>
              <a:t> Anaconda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https://www.anaconda.com/</a:t>
            </a:r>
            <a:endParaRPr lang="en-US" sz="1400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esquina</a:t>
            </a:r>
            <a:r>
              <a:rPr lang="en-US" dirty="0"/>
              <a:t> superior </a:t>
            </a:r>
            <a:r>
              <a:rPr lang="en-US" dirty="0" err="1"/>
              <a:t>derecha</a:t>
            </a:r>
            <a:r>
              <a:rPr lang="en-US" dirty="0"/>
              <a:t>, click </a:t>
            </a:r>
            <a:r>
              <a:rPr lang="en-US" dirty="0" err="1"/>
              <a:t>en</a:t>
            </a:r>
            <a:r>
              <a:rPr lang="en-US" dirty="0"/>
              <a:t> "Free Download"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Registrar o </a:t>
            </a:r>
            <a:r>
              <a:rPr lang="en-US" dirty="0" err="1"/>
              <a:t>saltar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 del </a:t>
            </a:r>
            <a:r>
              <a:rPr lang="en-US" dirty="0" err="1"/>
              <a:t>correo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 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correspondiente</a:t>
            </a:r>
            <a:r>
              <a:rPr lang="en-US" dirty="0"/>
              <a:t> de SO (</a:t>
            </a:r>
            <a:r>
              <a:rPr lang="en-US" dirty="0" err="1"/>
              <a:t>ej</a:t>
            </a:r>
            <a:r>
              <a:rPr lang="en-US" dirty="0"/>
              <a:t>: Windows, Mac)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ea typeface="+mn-lt"/>
                <a:cs typeface="+mn-lt"/>
              </a:rPr>
              <a:t>Selecccionar</a:t>
            </a:r>
            <a:r>
              <a:rPr lang="en-US" dirty="0">
                <a:ea typeface="+mn-lt"/>
                <a:cs typeface="+mn-lt"/>
              </a:rPr>
              <a:t> "Customized Installation“</a:t>
            </a:r>
            <a:endParaRPr lang="en-US" dirty="0"/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/>
              <a:t>Descargar</a:t>
            </a:r>
            <a:r>
              <a:rPr lang="en-US" b="1" dirty="0"/>
              <a:t> </a:t>
            </a:r>
            <a:r>
              <a:rPr lang="es-GT" b="1" dirty="0"/>
              <a:t>repositorio</a:t>
            </a:r>
            <a:r>
              <a:rPr lang="en-US" b="1" dirty="0"/>
              <a:t> de Google Drive (or GitHub):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ea typeface="+mn-lt"/>
                <a:cs typeface="+mn-lt"/>
                <a:hlinkClick r:id="rId3"/>
              </a:rPr>
              <a:t>https://drive.google.com/drive/folders/1zi0GbBa6EeJDt8Y3N3TAGKojg6JFqkFW?usp=drive_link</a:t>
            </a:r>
            <a:endParaRPr lang="en-US" sz="1400" dirty="0">
              <a:ea typeface="+mn-lt"/>
              <a:cs typeface="+mn-lt"/>
            </a:endParaRPr>
          </a:p>
          <a:p>
            <a:pPr lvl="1"/>
            <a:endParaRPr lang="en-US" sz="1400" dirty="0"/>
          </a:p>
          <a:p>
            <a:r>
              <a:rPr lang="en-US" b="1" dirty="0"/>
              <a:t>3. </a:t>
            </a:r>
            <a:r>
              <a:rPr lang="en-US" b="1" dirty="0" err="1"/>
              <a:t>Configurar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entorno</a:t>
            </a:r>
            <a:r>
              <a:rPr lang="en-US" b="1" dirty="0"/>
              <a:t> python: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una terminal de anaconda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cd ..\</a:t>
            </a:r>
            <a:r>
              <a:rPr lang="en-US" dirty="0" err="1">
                <a:ea typeface="+mn-lt"/>
                <a:cs typeface="+mn-lt"/>
              </a:rPr>
              <a:t>OnSSET</a:t>
            </a:r>
            <a:r>
              <a:rPr lang="en-US" dirty="0">
                <a:ea typeface="+mn-lt"/>
                <a:cs typeface="+mn-lt"/>
              </a:rPr>
              <a:t>-MG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 create --name </a:t>
            </a:r>
            <a:r>
              <a:rPr lang="en-US" dirty="0" err="1">
                <a:ea typeface="+mn-lt"/>
                <a:cs typeface="+mn-lt"/>
              </a:rPr>
              <a:t>onssetmg_env</a:t>
            </a:r>
            <a:r>
              <a:rPr lang="en-US" dirty="0">
                <a:ea typeface="+mn-lt"/>
                <a:cs typeface="+mn-lt"/>
              </a:rPr>
              <a:t> --file </a:t>
            </a:r>
            <a:r>
              <a:rPr lang="en-US" dirty="0" err="1">
                <a:ea typeface="+mn-lt"/>
                <a:cs typeface="+mn-lt"/>
              </a:rPr>
              <a:t>onssetmg_env.yml</a:t>
            </a:r>
            <a:endParaRPr lang="en-US" dirty="0"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pPr marL="0" lvl="2"/>
            <a:r>
              <a:rPr lang="en-US" b="1" dirty="0">
                <a:ea typeface="+mn-lt"/>
                <a:cs typeface="+mn-lt"/>
              </a:rPr>
              <a:t>4</a:t>
            </a:r>
            <a:r>
              <a:rPr lang="en-US" b="1" dirty="0"/>
              <a:t>. Eel </a:t>
            </a:r>
            <a:r>
              <a:rPr lang="en-US" b="1" dirty="0" err="1"/>
              <a:t>código</a:t>
            </a:r>
            <a:r>
              <a:rPr lang="en-US" b="1" dirty="0"/>
              <a:t> </a:t>
            </a:r>
            <a:r>
              <a:rPr lang="en-US" b="1" dirty="0" err="1"/>
              <a:t>OnSSET</a:t>
            </a:r>
            <a:r>
              <a:rPr lang="en-US" b="1" dirty="0"/>
              <a:t>-MG: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una terminal de anaconda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cd ..\</a:t>
            </a:r>
            <a:r>
              <a:rPr lang="en-US" dirty="0" err="1">
                <a:ea typeface="+mn-lt"/>
                <a:cs typeface="+mn-lt"/>
              </a:rPr>
              <a:t>OnSSET</a:t>
            </a:r>
            <a:r>
              <a:rPr lang="en-US" dirty="0">
                <a:ea typeface="+mn-lt"/>
                <a:cs typeface="+mn-lt"/>
              </a:rPr>
              <a:t>-MG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“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notebook”</a:t>
            </a:r>
            <a:endParaRPr lang="en-US" b="1" dirty="0">
              <a:ea typeface="+mn-lt"/>
              <a:cs typeface="+mn-lt"/>
            </a:endParaRPr>
          </a:p>
          <a:p>
            <a:pPr lvl="2"/>
            <a:endParaRPr lang="en-US" b="1" dirty="0"/>
          </a:p>
          <a:p>
            <a:pPr lvl="1"/>
            <a:endParaRPr lang="en-US" b="1" dirty="0"/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800100" lvl="1" indent="-342900">
              <a:buFont typeface="Courier New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AA789-B918-40F4-A0A5-9ACBDB69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Introducción a </a:t>
            </a:r>
            <a:r>
              <a:rPr lang="es-GT" sz="2400" dirty="0" err="1">
                <a:latin typeface="Arial"/>
                <a:cs typeface="Arial"/>
              </a:rPr>
              <a:t>OnSSET</a:t>
            </a:r>
            <a:r>
              <a:rPr lang="es-GT" sz="2400" dirty="0">
                <a:latin typeface="Arial"/>
                <a:cs typeface="Arial"/>
              </a:rPr>
              <a:t>-MG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AACFC2-7D06-57E8-89E7-E73C7FE4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4" y="936042"/>
            <a:ext cx="8296432" cy="5921958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Datei:QGIS logo, 2017.svg – Wikipedia">
            <a:extLst>
              <a:ext uri="{FF2B5EF4-FFF2-40B4-BE49-F238E27FC236}">
                <a16:creationId xmlns:a16="http://schemas.microsoft.com/office/drawing/2014/main" id="{209BF5C4-27BC-4E80-B6B6-24DB3C1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78" y="5580660"/>
            <a:ext cx="2257096" cy="672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8579D-167A-4736-BF0C-81F7AE73F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32" y="1359491"/>
            <a:ext cx="2842103" cy="1442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D370E-477C-48DB-86B3-71274B52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395" y="3693779"/>
            <a:ext cx="2535654" cy="725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226521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>
                <a:latin typeface="Arial"/>
                <a:cs typeface="Arial"/>
              </a:rPr>
              <a:t>R</a:t>
            </a:r>
            <a:r>
              <a:rPr lang="es-ES" sz="2400">
                <a:latin typeface="Arial"/>
                <a:cs typeface="Arial"/>
              </a:rPr>
              <a:t>ecopilación de SIG datos de la comunidad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4CC13-168B-43F2-BFA4-76093713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" y="1238250"/>
            <a:ext cx="6068032" cy="5004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29CC-43D0-4CE1-871D-CA07B2B6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1" y="1278668"/>
            <a:ext cx="5960964" cy="49642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E3BE1-7B8C-4C0F-BC71-CAB1C7E0D9A8}"/>
              </a:ext>
            </a:extLst>
          </p:cNvPr>
          <p:cNvSpPr txBox="1"/>
          <p:nvPr/>
        </p:nvSpPr>
        <p:spPr>
          <a:xfrm>
            <a:off x="7267575" y="1238250"/>
            <a:ext cx="454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Límites</a:t>
            </a:r>
            <a:r>
              <a:rPr lang="en-GB" dirty="0"/>
              <a:t> de la </a:t>
            </a:r>
            <a:r>
              <a:rPr lang="en-GB" dirty="0" err="1"/>
              <a:t>comunidad</a:t>
            </a:r>
            <a:r>
              <a:rPr lang="en-GB" dirty="0"/>
              <a:t> - -&gt; Aldea </a:t>
            </a:r>
            <a:r>
              <a:rPr lang="en-GB" dirty="0" err="1"/>
              <a:t>Manaja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2DE25-A14E-470F-8260-6E402C149402}"/>
              </a:ext>
            </a:extLst>
          </p:cNvPr>
          <p:cNvSpPr txBox="1"/>
          <p:nvPr/>
        </p:nvSpPr>
        <p:spPr>
          <a:xfrm>
            <a:off x="7267575" y="1734361"/>
            <a:ext cx="45434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Estadísticas</a:t>
            </a:r>
            <a:r>
              <a:rPr lang="en-GB" dirty="0"/>
              <a:t> de </a:t>
            </a:r>
            <a:r>
              <a:rPr lang="en-GB" dirty="0" err="1"/>
              <a:t>estructura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&lt;20 m2 - -&gt;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20-50 m2 - -&gt;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50-150 m2 - -&gt; 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&gt;150 m2 - -&gt;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u="sng" dirty="0"/>
              <a:t>Total</a:t>
            </a:r>
            <a:r>
              <a:rPr lang="en-GB" sz="1600" dirty="0"/>
              <a:t>: 125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C0572-1B33-45AA-9349-B434BAEE5AE0}"/>
              </a:ext>
            </a:extLst>
          </p:cNvPr>
          <p:cNvSpPr txBox="1"/>
          <p:nvPr/>
        </p:nvSpPr>
        <p:spPr>
          <a:xfrm>
            <a:off x="7267575" y="3470055"/>
            <a:ext cx="610552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 err="1"/>
              <a:t>Parámetros</a:t>
            </a:r>
            <a:r>
              <a:rPr lang="en-GB" dirty="0"/>
              <a:t> </a:t>
            </a:r>
            <a:r>
              <a:rPr lang="en-GB" dirty="0" err="1"/>
              <a:t>ambientales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Temperatura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12837-F67C-46D9-A273-7189EAE8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235" y="4528641"/>
            <a:ext cx="3446604" cy="18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Estimación de la demanda de electricidad para la comunidad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7C5C4EA-3E49-45D2-8C0F-58509C35BF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02500"/>
              </p:ext>
            </p:extLst>
          </p:nvPr>
        </p:nvGraphicFramePr>
        <p:xfrm>
          <a:off x="699108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9A5F6F6-7507-40AA-9E6E-C7B10E2D65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408260"/>
              </p:ext>
            </p:extLst>
          </p:nvPr>
        </p:nvGraphicFramePr>
        <p:xfrm>
          <a:off x="699104" y="3078231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24A3962-CE0B-4C72-BADD-DA4D6F967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608622"/>
              </p:ext>
            </p:extLst>
          </p:nvPr>
        </p:nvGraphicFramePr>
        <p:xfrm>
          <a:off x="699104" y="5024859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2E544C-1EEE-4D7E-9691-C44206198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545475"/>
              </p:ext>
            </p:extLst>
          </p:nvPr>
        </p:nvGraphicFramePr>
        <p:xfrm>
          <a:off x="5001288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9134CB-7B1C-4AE6-8DBD-FBE5609296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474477"/>
              </p:ext>
            </p:extLst>
          </p:nvPr>
        </p:nvGraphicFramePr>
        <p:xfrm>
          <a:off x="8626530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1351794-8F9C-46BC-8FD3-D1CDCD9570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62425" y="1993317"/>
            <a:ext cx="1933575" cy="3031542"/>
          </a:xfrm>
          <a:prstGeom prst="bentConnector3">
            <a:avLst>
              <a:gd name="adj1" fmla="val 268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9AEEDF4-77E5-4851-B7F4-AEBE7863913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162421" y="5024859"/>
            <a:ext cx="1933579" cy="854657"/>
          </a:xfrm>
          <a:prstGeom prst="bentConnector3">
            <a:avLst>
              <a:gd name="adj1" fmla="val 268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10CB8ED-61AB-44D9-993E-2D0543C7A5C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62421" y="3932888"/>
            <a:ext cx="1933579" cy="1091971"/>
          </a:xfrm>
          <a:prstGeom prst="bentConnector3">
            <a:avLst>
              <a:gd name="adj1" fmla="val 268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412395-6453-4880-BA8E-B88ED52C4C8F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7194457" y="2386463"/>
            <a:ext cx="847234" cy="1770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B10F1D-23A0-4896-88AC-CBB3773A7141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9007079" y="2344100"/>
            <a:ext cx="847234" cy="18549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E2C1C22-990B-409F-9BC6-DCB7377C1348}"/>
              </a:ext>
            </a:extLst>
          </p:cNvPr>
          <p:cNvSpPr txBox="1"/>
          <p:nvPr/>
        </p:nvSpPr>
        <p:spPr>
          <a:xfrm>
            <a:off x="4238007" y="1649444"/>
            <a:ext cx="48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386ED-0042-441E-B96A-0EA4E3272AC7}"/>
              </a:ext>
            </a:extLst>
          </p:cNvPr>
          <p:cNvSpPr txBox="1"/>
          <p:nvPr/>
        </p:nvSpPr>
        <p:spPr>
          <a:xfrm>
            <a:off x="4195639" y="3563556"/>
            <a:ext cx="48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1834D5-34CF-49FD-A3B0-E2D2710931AF}"/>
              </a:ext>
            </a:extLst>
          </p:cNvPr>
          <p:cNvSpPr txBox="1"/>
          <p:nvPr/>
        </p:nvSpPr>
        <p:spPr>
          <a:xfrm>
            <a:off x="4300414" y="5567334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80FA40-555E-4154-B09A-547ACCEA146D}"/>
              </a:ext>
            </a:extLst>
          </p:cNvPr>
          <p:cNvSpPr txBox="1"/>
          <p:nvPr/>
        </p:nvSpPr>
        <p:spPr>
          <a:xfrm>
            <a:off x="10055011" y="2893565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231B23-146F-4304-996A-01FDFC0D3BB9}"/>
              </a:ext>
            </a:extLst>
          </p:cNvPr>
          <p:cNvSpPr txBox="1"/>
          <p:nvPr/>
        </p:nvSpPr>
        <p:spPr>
          <a:xfrm>
            <a:off x="6709293" y="2875164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6</a:t>
            </a: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54C59B7F-CA63-44B6-9213-9A63BB5FE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5019"/>
              </p:ext>
            </p:extLst>
          </p:nvPr>
        </p:nvGraphicFramePr>
        <p:xfrm>
          <a:off x="6129214" y="3722398"/>
          <a:ext cx="4738811" cy="2564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171774B-3883-4DD6-938B-4C0E3A524405}"/>
              </a:ext>
            </a:extLst>
          </p:cNvPr>
          <p:cNvSpPr txBox="1"/>
          <p:nvPr/>
        </p:nvSpPr>
        <p:spPr>
          <a:xfrm>
            <a:off x="11007115" y="4847863"/>
            <a:ext cx="830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  365</a:t>
            </a:r>
          </a:p>
        </p:txBody>
      </p:sp>
    </p:spTree>
    <p:extLst>
      <p:ext uri="{BB962C8B-B14F-4D97-AF65-F5344CB8AC3E}">
        <p14:creationId xmlns:p14="http://schemas.microsoft.com/office/powerpoint/2010/main" val="12348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Graphic spid="69" grpId="0">
        <p:bldAsOne/>
      </p:bldGraphic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>
                <a:latin typeface="Arial"/>
                <a:cs typeface="Arial"/>
              </a:rPr>
              <a:t>Calibrar parámetros tecno-económicos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7309F5-9827-44B9-92AB-08FBB9D3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3" y="903119"/>
            <a:ext cx="4320914" cy="576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BA0DE-475A-429C-B5CB-7883BEAB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62" y="897019"/>
            <a:ext cx="5608213" cy="270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80704-90CD-41AD-B08D-352CAD9EC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11" y="3939071"/>
            <a:ext cx="4320914" cy="265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9B4BEA-4684-405D-8BAE-1A6726F64F6A}"/>
              </a:ext>
            </a:extLst>
          </p:cNvPr>
          <p:cNvSpPr/>
          <p:nvPr/>
        </p:nvSpPr>
        <p:spPr>
          <a:xfrm>
            <a:off x="7294635" y="6621541"/>
            <a:ext cx="3389376" cy="2308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900" b="1" dirty="0">
                <a:latin typeface="Open Sans"/>
              </a:rPr>
              <a:t>Picture Source: </a:t>
            </a:r>
            <a:r>
              <a:rPr lang="en-GB" sz="900" dirty="0">
                <a:latin typeface="Open Sans"/>
              </a:rPr>
              <a:t>Husk power </a:t>
            </a:r>
            <a:r>
              <a:rPr lang="en-GB" sz="900" dirty="0">
                <a:latin typeface="Open Sans"/>
                <a:hlinkClick r:id="rId6"/>
              </a:rPr>
              <a:t>CC BY-NC-ND 2.0</a:t>
            </a:r>
            <a:endParaRPr lang="en-GB" sz="9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3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Optimización de la generación y distribución para la </a:t>
            </a:r>
            <a:r>
              <a:rPr lang="es-ES" sz="2400" dirty="0" err="1">
                <a:latin typeface="Arial"/>
                <a:cs typeface="Arial"/>
              </a:rPr>
              <a:t>minired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6ABBE057-3AF0-45D3-A06F-E8715DB7A4B4}"/>
              </a:ext>
            </a:extLst>
          </p:cNvPr>
          <p:cNvSpPr txBox="1"/>
          <p:nvPr/>
        </p:nvSpPr>
        <p:spPr>
          <a:xfrm>
            <a:off x="500135" y="3868039"/>
            <a:ext cx="10940997" cy="2935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lvl="1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La función tiene como entrada </a:t>
            </a:r>
            <a:r>
              <a:rPr lang="es-GT" sz="1400"/>
              <a:t>parámetros</a:t>
            </a:r>
            <a:r>
              <a:rPr lang="es-GT" sz="1400" dirty="0"/>
              <a:t> técnico-económicos de la </a:t>
            </a:r>
            <a:r>
              <a:rPr lang="es-GT" sz="1400" err="1"/>
              <a:t>minigrid</a:t>
            </a:r>
            <a:r>
              <a:rPr lang="es-GT" sz="1400" dirty="0"/>
              <a:t>, </a:t>
            </a:r>
            <a:r>
              <a:rPr lang="es-GT" sz="1400" err="1"/>
              <a:t>asi</a:t>
            </a:r>
            <a:r>
              <a:rPr lang="es-GT" sz="1400" dirty="0"/>
              <a:t> como demanda y parámetros medioambientales</a:t>
            </a:r>
            <a:endParaRPr lang="de-DE"/>
          </a:p>
          <a:p>
            <a:pPr marL="918845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GT" sz="1400" dirty="0"/>
              <a:t>En la función se optimiza el LCOE por medio de una función heurística</a:t>
            </a:r>
          </a:p>
          <a:p>
            <a:pPr marL="918845" lvl="2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GT" sz="1400" dirty="0"/>
              <a:t>La función retorna un diccionario de valores, entre los que se destaca LCOE, Capacidad del sistema en PV, Baterías y Diesel, Costo de la inversión</a:t>
            </a:r>
          </a:p>
          <a:p>
            <a:pPr marL="461645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El código tiene una serie de funciones para el dimensionamiento de la red de distribución</a:t>
            </a:r>
          </a:p>
          <a:p>
            <a:pPr marL="800100" indent="-342900">
              <a:lnSpc>
                <a:spcPct val="114000"/>
              </a:lnSpc>
              <a:buFont typeface="Arial"/>
              <a:buChar char="•"/>
            </a:pPr>
            <a:r>
              <a:rPr lang="es-GT" sz="1400" dirty="0"/>
              <a:t>El diseño sigue un comportamiento geométrico basado en dos capas geoespaciales: polígonos (división administrativa) y centroides</a:t>
            </a:r>
          </a:p>
          <a:p>
            <a:pPr marL="800100" indent="-342900">
              <a:lnSpc>
                <a:spcPct val="114000"/>
              </a:lnSpc>
              <a:spcAft>
                <a:spcPts val="600"/>
              </a:spcAft>
              <a:buFont typeface="Arial"/>
              <a:buChar char="•"/>
            </a:pPr>
            <a:r>
              <a:rPr lang="es-GT" sz="1400" dirty="0"/>
              <a:t>El resultado contiene dos capas: el diseño de la red y la capa con postes</a:t>
            </a:r>
          </a:p>
          <a:p>
            <a:pPr marL="45212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Al ser de código abierto, se puede modificar para obtener parámetros de interés</a:t>
            </a:r>
          </a:p>
          <a:p>
            <a:pPr marL="457200">
              <a:lnSpc>
                <a:spcPct val="114000"/>
              </a:lnSpc>
            </a:pPr>
            <a:endParaRPr lang="es-GT" sz="1400" dirty="0"/>
          </a:p>
          <a:p>
            <a:pPr marL="800100" lvl="1" indent="-342900">
              <a:lnSpc>
                <a:spcPct val="114000"/>
              </a:lnSpc>
              <a:buFont typeface="Courier New"/>
              <a:buChar char="o"/>
            </a:pPr>
            <a:endParaRPr lang="es-G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D2241-44DA-4CC9-9439-D2540A9427DA}"/>
              </a:ext>
            </a:extLst>
          </p:cNvPr>
          <p:cNvSpPr/>
          <p:nvPr/>
        </p:nvSpPr>
        <p:spPr>
          <a:xfrm>
            <a:off x="3416827" y="1757420"/>
            <a:ext cx="1996921" cy="135268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GT" sz="1800" b="1" dirty="0">
                <a:solidFill>
                  <a:schemeClr val="tx1"/>
                </a:solidFill>
              </a:rPr>
              <a:t>Optimización del uso del recurso solar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79AB0B-E8D0-4657-8FB8-D8301FEAC175}"/>
              </a:ext>
            </a:extLst>
          </p:cNvPr>
          <p:cNvSpPr/>
          <p:nvPr/>
        </p:nvSpPr>
        <p:spPr>
          <a:xfrm>
            <a:off x="1069292" y="2039124"/>
            <a:ext cx="1979173" cy="6887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</a:rPr>
              <a:t>Demanda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0D4B619-16AF-4BC7-BC7B-936C2C6DDE91}"/>
              </a:ext>
            </a:extLst>
          </p:cNvPr>
          <p:cNvSpPr/>
          <p:nvPr/>
        </p:nvSpPr>
        <p:spPr>
          <a:xfrm>
            <a:off x="1058995" y="1344789"/>
            <a:ext cx="2205315" cy="6957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</a:rPr>
              <a:t>GHI, Temperatura</a:t>
            </a:r>
            <a:endParaRPr lang="es-GT" b="1" dirty="0">
              <a:solidFill>
                <a:srgbClr val="0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470E645-18C6-42B2-88A3-FEFBA918199F}"/>
              </a:ext>
            </a:extLst>
          </p:cNvPr>
          <p:cNvSpPr/>
          <p:nvPr/>
        </p:nvSpPr>
        <p:spPr>
          <a:xfrm>
            <a:off x="1058995" y="2735768"/>
            <a:ext cx="2205315" cy="7073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  <a:ea typeface="+mn-lt"/>
                <a:cs typeface="+mn-lt"/>
              </a:rPr>
              <a:t>Parámetros técnico-económicos </a:t>
            </a:r>
            <a:endParaRPr lang="en-US" b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C5C98D-2BE2-49B1-974E-37C52DADCCB7}"/>
              </a:ext>
            </a:extLst>
          </p:cNvPr>
          <p:cNvSpPr/>
          <p:nvPr/>
        </p:nvSpPr>
        <p:spPr>
          <a:xfrm>
            <a:off x="8254829" y="1754866"/>
            <a:ext cx="2527471" cy="14082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dirty="0">
                <a:solidFill>
                  <a:srgbClr val="000000"/>
                </a:solidFill>
                <a:ea typeface="+mn-lt"/>
                <a:cs typeface="+mn-lt"/>
              </a:rPr>
              <a:t>LCOE, Capacidad Instalada de PV, Baterías y diésel. Costo Inversión.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31F1A2-0A54-469F-BBBC-E11B567C71B3}"/>
              </a:ext>
            </a:extLst>
          </p:cNvPr>
          <p:cNvSpPr/>
          <p:nvPr/>
        </p:nvSpPr>
        <p:spPr>
          <a:xfrm>
            <a:off x="5970633" y="1754866"/>
            <a:ext cx="1996921" cy="135268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Distribution Sizing functions</a:t>
            </a:r>
            <a:endParaRPr lang="en-US" dirty="0"/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4DD6943-0E44-4049-99CD-18A6EF3A8EF5}"/>
              </a:ext>
            </a:extLst>
          </p:cNvPr>
          <p:cNvSpPr/>
          <p:nvPr/>
        </p:nvSpPr>
        <p:spPr>
          <a:xfrm>
            <a:off x="5537564" y="2290916"/>
            <a:ext cx="326917" cy="29496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7321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18c1687-f2b4-4c60-bff4-9f013a1b0e9b">
      <Terms xmlns="http://schemas.microsoft.com/office/infopath/2007/PartnerControls"/>
    </lcf76f155ced4ddcb4097134ff3c332f>
    <Datetime xmlns="418c1687-f2b4-4c60-bff4-9f013a1b0e9b" xsi:nil="true"/>
    <Yes_x002f_No xmlns="418c1687-f2b4-4c60-bff4-9f013a1b0e9b">true</Yes_x002f_No>
    <Date_x002f_Time xmlns="418c1687-f2b4-4c60-bff4-9f013a1b0e9b" xsi:nil="true"/>
    <Date xmlns="418c1687-f2b4-4c60-bff4-9f013a1b0e9b" xsi:nil="true"/>
    <TaxCatchAll xmlns="dd8682f3-14aa-4a86-bc0b-a7c76dafad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61D1A5621A2498CEC3D8456AF0272" ma:contentTypeVersion="22" ma:contentTypeDescription="Create a new document." ma:contentTypeScope="" ma:versionID="11400f95f065ef2a102ac1b819603f7f">
  <xsd:schema xmlns:xsd="http://www.w3.org/2001/XMLSchema" xmlns:xs="http://www.w3.org/2001/XMLSchema" xmlns:p="http://schemas.microsoft.com/office/2006/metadata/properties" xmlns:ns2="dd8682f3-14aa-4a86-bc0b-a7c76dafad6d" xmlns:ns3="418c1687-f2b4-4c60-bff4-9f013a1b0e9b" targetNamespace="http://schemas.microsoft.com/office/2006/metadata/properties" ma:root="true" ma:fieldsID="9ddecaf20af0af654a9d263c5f628891" ns2:_="" ns3:_="">
    <xsd:import namespace="dd8682f3-14aa-4a86-bc0b-a7c76dafad6d"/>
    <xsd:import namespace="418c1687-f2b4-4c60-bff4-9f013a1b0e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Yes_x002f_No" minOccurs="0"/>
                <xsd:element ref="ns3:lcf76f155ced4ddcb4097134ff3c332f" minOccurs="0"/>
                <xsd:element ref="ns2:TaxCatchAll" minOccurs="0"/>
                <xsd:element ref="ns3:Date_x002f_Time" minOccurs="0"/>
                <xsd:element ref="ns3:Datetime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682f3-14aa-4a86-bc0b-a7c76dafa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fcdcfff-05c2-48c0-a5b6-3d57bc6500d3}" ma:internalName="TaxCatchAll" ma:showField="CatchAllData" ma:web="dd8682f3-14aa-4a86-bc0b-a7c76dafad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c1687-f2b4-4c60-bff4-9f013a1b0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Time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Yes_x002f_No" ma:index="22" nillable="true" ma:displayName="Yes/No" ma:default="1" ma:format="Dropdown" ma:internalName="Yes_x002f_No">
      <xsd:simpleType>
        <xsd:restriction base="dms:Boolea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4d4168d7-2d3a-468e-86fb-7813e7399b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_x002f_Time" ma:index="26" nillable="true" ma:displayName="Date/Time" ma:format="DateOnly" ma:internalName="Date_x002f_Time">
      <xsd:simpleType>
        <xsd:restriction base="dms:DateTime"/>
      </xsd:simpleType>
    </xsd:element>
    <xsd:element name="Datetime" ma:index="27" nillable="true" ma:displayName="Date time" ma:format="DateTime" ma:internalName="Datetime">
      <xsd:simpleType>
        <xsd:restriction base="dms:DateTim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190E63-292A-4643-B420-DA8B631984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661989-FC55-40AD-9D99-8F1037D5E4E9}">
  <ds:schemaRefs>
    <ds:schemaRef ds:uri="http://schemas.microsoft.com/office/2006/metadata/properties"/>
    <ds:schemaRef ds:uri="http://schemas.microsoft.com/office/infopath/2007/PartnerControls"/>
    <ds:schemaRef ds:uri="418c1687-f2b4-4c60-bff4-9f013a1b0e9b"/>
    <ds:schemaRef ds:uri="dd8682f3-14aa-4a86-bc0b-a7c76dafad6d"/>
  </ds:schemaRefs>
</ds:datastoreItem>
</file>

<file path=customXml/itemProps3.xml><?xml version="1.0" encoding="utf-8"?>
<ds:datastoreItem xmlns:ds="http://schemas.openxmlformats.org/officeDocument/2006/customXml" ds:itemID="{1B60FF7D-589A-49FB-93B7-2FEC56979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682f3-14aa-4a86-bc0b-a7c76dafad6d"/>
    <ds:schemaRef ds:uri="418c1687-f2b4-4c60-bff4-9f013a1b0e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706</Words>
  <Application>Microsoft Office PowerPoint</Application>
  <PresentationFormat>Breitbild</PresentationFormat>
  <Paragraphs>101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OnSSET-MG: herramienta SIG de acceso abierto para el dimensionamiento de minirredes</vt:lpstr>
      <vt:lpstr>Contenido </vt:lpstr>
      <vt:lpstr>¿Por qué Python?</vt:lpstr>
      <vt:lpstr>Instalación y configuración del entorno  Python</vt:lpstr>
      <vt:lpstr>Introducción a OnSSET-MG</vt:lpstr>
      <vt:lpstr>Recopilación de SIG datos de la comunidad</vt:lpstr>
      <vt:lpstr>Estimación de la demanda de electricidad para la comunidad</vt:lpstr>
      <vt:lpstr>Calibrar parámetros tecno-económicos</vt:lpstr>
      <vt:lpstr>Optimización de la generación y distribución para la minired</vt:lpstr>
      <vt:lpstr>Resultados finales para la comunidad</vt:lpstr>
      <vt:lpstr>Ejercicio practico</vt:lpstr>
      <vt:lpstr>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Alexandros  Korkovelos</cp:lastModifiedBy>
  <cp:revision>1249</cp:revision>
  <dcterms:created xsi:type="dcterms:W3CDTF">2024-04-08T03:23:34Z</dcterms:created>
  <dcterms:modified xsi:type="dcterms:W3CDTF">2024-06-10T12:41:20Z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0x01010071561D1A5621A2498CEC3D8456AF0272</vt:lpwstr>
  </property>
  <property fmtid="{D5CDD505-2E9C-101B-9397-08002B2CF9AE}" pid="3" name="MediaServiceImageTags">
    <vt:lpwstr/>
  </property>
</Properties>
</file>